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aret Bold" charset="1" panose="00000000000000000000"/>
      <p:regular r:id="rId14"/>
    </p:embeddedFont>
    <p:embeddedFont>
      <p:font typeface="Garet" charset="1" panose="00000000000000000000"/>
      <p:regular r:id="rId15"/>
    </p:embeddedFont>
    <p:embeddedFont>
      <p:font typeface="Garet Light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8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53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1561" y="0"/>
            <a:ext cx="5376439" cy="10287000"/>
            <a:chOff x="0" y="0"/>
            <a:chExt cx="6865922" cy="1313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5921" cy="13136899"/>
            </a:xfrm>
            <a:custGeom>
              <a:avLst/>
              <a:gdLst/>
              <a:ahLst/>
              <a:cxnLst/>
              <a:rect r="r" b="b" t="t" l="l"/>
              <a:pathLst>
                <a:path h="13136899" w="6865921">
                  <a:moveTo>
                    <a:pt x="4291201" y="3030962"/>
                  </a:moveTo>
                  <a:lnTo>
                    <a:pt x="6865921" y="3030962"/>
                  </a:lnTo>
                  <a:lnTo>
                    <a:pt x="6865921" y="13136899"/>
                  </a:lnTo>
                  <a:lnTo>
                    <a:pt x="0" y="13136899"/>
                  </a:lnTo>
                  <a:lnTo>
                    <a:pt x="0" y="0"/>
                  </a:lnTo>
                  <a:lnTo>
                    <a:pt x="4291201" y="0"/>
                  </a:lnTo>
                  <a:lnTo>
                    <a:pt x="4291201" y="3030962"/>
                  </a:lnTo>
                  <a:close/>
                </a:path>
              </a:pathLst>
            </a:custGeom>
            <a:blipFill>
              <a:blip r:embed="rId2"/>
              <a:stretch>
                <a:fillRect l="-12575" t="0" r="-1490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57027" y="4930776"/>
            <a:ext cx="11305117" cy="434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24"/>
              </a:lnSpc>
            </a:pPr>
            <a:r>
              <a:rPr lang="en-US" sz="17499" spc="-2082">
                <a:solidFill>
                  <a:srgbClr val="D7E1DA"/>
                </a:solidFill>
                <a:latin typeface="Garet Bold"/>
                <a:ea typeface="Garet Bold"/>
                <a:cs typeface="Garet Bold"/>
                <a:sym typeface="Garet Bold"/>
              </a:rPr>
              <a:t>Vrinda</a:t>
            </a:r>
          </a:p>
          <a:p>
            <a:pPr algn="l">
              <a:lnSpc>
                <a:spcPts val="16624"/>
              </a:lnSpc>
            </a:pPr>
            <a:r>
              <a:rPr lang="en-US" sz="17499" spc="-2082">
                <a:solidFill>
                  <a:srgbClr val="D7E1DA"/>
                </a:solidFill>
                <a:latin typeface="Garet Bold"/>
                <a:ea typeface="Garet Bold"/>
                <a:cs typeface="Garet Bold"/>
                <a:sym typeface="Garet Bold"/>
              </a:rPr>
              <a:t>Store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13461" y="2830912"/>
            <a:ext cx="4087876" cy="3361528"/>
            <a:chOff x="0" y="0"/>
            <a:chExt cx="4188460" cy="3444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100" y="3810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3"/>
              <a:stretch>
                <a:fillRect l="0" t="-55392" r="0" b="-2758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0A537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8460" cy="3444240"/>
            </a:xfrm>
            <a:custGeom>
              <a:avLst/>
              <a:gdLst/>
              <a:ahLst/>
              <a:cxnLst/>
              <a:rect r="r" b="b" t="t" l="l"/>
              <a:pathLst>
                <a:path h="3444240" w="418846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BBCBB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773329" y="7613091"/>
            <a:ext cx="3485971" cy="1261288"/>
          </a:xfrm>
          <a:custGeom>
            <a:avLst/>
            <a:gdLst/>
            <a:ahLst/>
            <a:cxnLst/>
            <a:rect r="r" b="b" t="t" l="l"/>
            <a:pathLst>
              <a:path h="1261288" w="3485971">
                <a:moveTo>
                  <a:pt x="0" y="0"/>
                </a:moveTo>
                <a:lnTo>
                  <a:pt x="3485971" y="0"/>
                </a:lnTo>
                <a:lnTo>
                  <a:pt x="3485971" y="1261288"/>
                </a:lnTo>
                <a:lnTo>
                  <a:pt x="0" y="1261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7027" y="1454389"/>
            <a:ext cx="476487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4999" spc="-594">
                <a:solidFill>
                  <a:srgbClr val="D7E1DA"/>
                </a:solidFill>
                <a:latin typeface="Garet"/>
                <a:ea typeface="Garet"/>
                <a:cs typeface="Garet"/>
                <a:sym typeface="Garet"/>
              </a:rPr>
              <a:t>Sales  Analysis  </a:t>
            </a:r>
          </a:p>
          <a:p>
            <a:pPr algn="l">
              <a:lnSpc>
                <a:spcPts val="4749"/>
              </a:lnSpc>
            </a:pPr>
            <a:r>
              <a:rPr lang="en-US" sz="4999" spc="-594">
                <a:solidFill>
                  <a:srgbClr val="D7E1DA"/>
                </a:solidFill>
                <a:latin typeface="Garet"/>
                <a:ea typeface="Garet"/>
                <a:cs typeface="Garet"/>
                <a:sym typeface="Garet"/>
              </a:rPr>
              <a:t>Of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01336" y="8058952"/>
            <a:ext cx="2429957" cy="52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sz="2186" spc="-260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Presented By </a:t>
            </a:r>
          </a:p>
          <a:p>
            <a:pPr algn="ctr">
              <a:lnSpc>
                <a:spcPts val="2077"/>
              </a:lnSpc>
            </a:pPr>
            <a:r>
              <a:rPr lang="en-US" sz="2186" spc="-260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Bigyandutt Panda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43500"/>
            <a:ext cx="9144000" cy="5143500"/>
            <a:chOff x="0" y="0"/>
            <a:chExt cx="2408296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D29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2408296" cy="129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144000" cy="5143500"/>
            <a:chOff x="0" y="0"/>
            <a:chExt cx="2408296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0BE0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2408296" cy="129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9144000" cy="5143500"/>
            <a:chOff x="0" y="0"/>
            <a:chExt cx="1416645" cy="796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6645" cy="796863"/>
            </a:xfrm>
            <a:custGeom>
              <a:avLst/>
              <a:gdLst/>
              <a:ahLst/>
              <a:cxnLst/>
              <a:rect r="r" b="b" t="t" l="l"/>
              <a:pathLst>
                <a:path h="79686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6683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32307" y="1616361"/>
            <a:ext cx="6279385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7314" y="6819799"/>
            <a:ext cx="647737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-187">
                <a:solidFill>
                  <a:srgbClr val="D7E1DA"/>
                </a:solidFill>
                <a:latin typeface="Garet"/>
                <a:ea typeface="Garet"/>
                <a:cs typeface="Garet"/>
                <a:sym typeface="Garet"/>
              </a:rPr>
              <a:t>Vrinda store wants to create an Annual sales report for 2023.</a:t>
            </a:r>
          </a:p>
          <a:p>
            <a:pPr algn="r">
              <a:lnSpc>
                <a:spcPts val="3499"/>
              </a:lnSpc>
            </a:pPr>
            <a:r>
              <a:rPr lang="en-US" sz="2499" spc="-187">
                <a:solidFill>
                  <a:srgbClr val="D7E1DA"/>
                </a:solidFill>
                <a:latin typeface="Garet"/>
                <a:ea typeface="Garet"/>
                <a:cs typeface="Garet"/>
                <a:sym typeface="Garet"/>
              </a:rPr>
              <a:t>So That Vrinda can understand thier Customer base and grow more in 2024.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0"/>
            <a:ext cx="9144000" cy="5143500"/>
            <a:chOff x="0" y="0"/>
            <a:chExt cx="1416645" cy="7968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645" cy="796863"/>
            </a:xfrm>
            <a:custGeom>
              <a:avLst/>
              <a:gdLst/>
              <a:ahLst/>
              <a:cxnLst/>
              <a:rect r="r" b="b" t="t" l="l"/>
              <a:pathLst>
                <a:path h="79686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3"/>
              <a:stretch>
                <a:fillRect l="0" t="-45350" r="0" b="-12148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57083"/>
            <a:ext cx="18288000" cy="5129917"/>
            <a:chOff x="0" y="0"/>
            <a:chExt cx="24384000" cy="68398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779" r="0" b="61519"/>
            <a:stretch>
              <a:fillRect/>
            </a:stretch>
          </p:blipFill>
          <p:spPr>
            <a:xfrm flipH="false" flipV="false">
              <a:off x="0" y="0"/>
              <a:ext cx="24384000" cy="683989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856701" y="4530094"/>
            <a:ext cx="2421022" cy="242102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501739" y="6838680"/>
            <a:ext cx="2222752" cy="22227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802282" y="4234230"/>
            <a:ext cx="3487811" cy="34878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50093" r="0" b="0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630523" y="3996699"/>
            <a:ext cx="1294401" cy="1292048"/>
          </a:xfrm>
          <a:custGeom>
            <a:avLst/>
            <a:gdLst/>
            <a:ahLst/>
            <a:cxnLst/>
            <a:rect r="r" b="b" t="t" l="l"/>
            <a:pathLst>
              <a:path h="1292048" w="1294401">
                <a:moveTo>
                  <a:pt x="0" y="0"/>
                </a:moveTo>
                <a:lnTo>
                  <a:pt x="1294401" y="0"/>
                </a:lnTo>
                <a:lnTo>
                  <a:pt x="1294401" y="1292048"/>
                </a:lnTo>
                <a:lnTo>
                  <a:pt x="0" y="1292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6188" y="6682762"/>
            <a:ext cx="1603496" cy="1603496"/>
          </a:xfrm>
          <a:custGeom>
            <a:avLst/>
            <a:gdLst/>
            <a:ahLst/>
            <a:cxnLst/>
            <a:rect r="r" b="b" t="t" l="l"/>
            <a:pathLst>
              <a:path h="1603496" w="1603496">
                <a:moveTo>
                  <a:pt x="0" y="0"/>
                </a:moveTo>
                <a:lnTo>
                  <a:pt x="1603496" y="0"/>
                </a:lnTo>
                <a:lnTo>
                  <a:pt x="1603496" y="1603497"/>
                </a:lnTo>
                <a:lnTo>
                  <a:pt x="0" y="1603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56701" y="1266825"/>
            <a:ext cx="7202733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Findings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5643" y="327659"/>
            <a:ext cx="10013892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Sales vs Order: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The highest sales of ₹1,928,066 were recorded in March, accompanied by 2,819 orders.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November had the lowest sales of ₹1,615,356 with 2,384 orders.</a:t>
            </a:r>
          </a:p>
          <a:p>
            <a:pPr algn="just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Gender vs Order Amount: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Women's orders accounted for ₹13,562,773 (64.05%), surpassing men's orders at ₹7,613,604 (35.95%).</a:t>
            </a:r>
          </a:p>
          <a:p>
            <a:pPr algn="just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Order Status vs Order: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Majority of orders were delivered (28,641), followed by returns (1,045), cancellations (844), and refunds (517).</a:t>
            </a: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4871" y="0"/>
            <a:ext cx="7433129" cy="10287000"/>
            <a:chOff x="0" y="0"/>
            <a:chExt cx="5670652" cy="78478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70652" cy="7847838"/>
            </a:xfrm>
            <a:custGeom>
              <a:avLst/>
              <a:gdLst/>
              <a:ahLst/>
              <a:cxnLst/>
              <a:rect r="r" b="b" t="t" l="l"/>
              <a:pathLst>
                <a:path h="7847838" w="5670652">
                  <a:moveTo>
                    <a:pt x="5670652" y="1522386"/>
                  </a:moveTo>
                  <a:lnTo>
                    <a:pt x="5670652" y="4890208"/>
                  </a:lnTo>
                  <a:lnTo>
                    <a:pt x="4760392" y="4890208"/>
                  </a:lnTo>
                  <a:lnTo>
                    <a:pt x="4760392" y="7847838"/>
                  </a:lnTo>
                  <a:lnTo>
                    <a:pt x="3610000" y="7847838"/>
                  </a:lnTo>
                  <a:lnTo>
                    <a:pt x="3610000" y="5568920"/>
                  </a:lnTo>
                  <a:lnTo>
                    <a:pt x="2550363" y="5568920"/>
                  </a:lnTo>
                  <a:lnTo>
                    <a:pt x="2550363" y="7847838"/>
                  </a:lnTo>
                  <a:lnTo>
                    <a:pt x="0" y="7847838"/>
                  </a:lnTo>
                  <a:lnTo>
                    <a:pt x="0" y="1756676"/>
                  </a:lnTo>
                  <a:lnTo>
                    <a:pt x="846506" y="1756676"/>
                  </a:lnTo>
                  <a:lnTo>
                    <a:pt x="846506" y="0"/>
                  </a:lnTo>
                  <a:lnTo>
                    <a:pt x="4883595" y="0"/>
                  </a:lnTo>
                  <a:lnTo>
                    <a:pt x="4883595" y="1522386"/>
                  </a:lnTo>
                  <a:lnTo>
                    <a:pt x="5670652" y="1522386"/>
                  </a:lnTo>
                  <a:close/>
                </a:path>
              </a:pathLst>
            </a:custGeom>
            <a:blipFill>
              <a:blip r:embed="rId2"/>
              <a:stretch>
                <a:fillRect l="0" t="-4227" r="0" b="-422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923395" y="6774765"/>
            <a:ext cx="2341490" cy="3512235"/>
          </a:xfrm>
          <a:custGeom>
            <a:avLst/>
            <a:gdLst/>
            <a:ahLst/>
            <a:cxnLst/>
            <a:rect r="r" b="b" t="t" l="l"/>
            <a:pathLst>
              <a:path h="3512235" w="2341490">
                <a:moveTo>
                  <a:pt x="0" y="0"/>
                </a:moveTo>
                <a:lnTo>
                  <a:pt x="2341489" y="0"/>
                </a:lnTo>
                <a:lnTo>
                  <a:pt x="2341489" y="3512235"/>
                </a:lnTo>
                <a:lnTo>
                  <a:pt x="0" y="351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3159" y="1455873"/>
            <a:ext cx="7135153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Findings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81228"/>
            <a:ext cx="7401743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Top 10 States in Ordering: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Maharashtra led in order amount with ₹2,990,221, followed by Karnataka (₹2,646,358) and Uttar Pradesh (₹2,104,659).</a:t>
            </a:r>
          </a:p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Channels vs State: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Amazon had the highest order count with 11,016, followed by Myntra (7,254) and Flipkart (6,703).</a:t>
            </a:r>
          </a:p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Age Group vs Gender: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Women dominated order placements across all age groups.</a:t>
            </a:r>
          </a:p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Order vs Channel in Percentage: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Amazon consistently held the highest percentage of orders, followed by Myntra and Flipkart.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BE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1599" y="459289"/>
            <a:ext cx="2942040" cy="29420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33547" r="0" b="-16546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867885" y="6881821"/>
            <a:ext cx="3249466" cy="3086596"/>
            <a:chOff x="0" y="0"/>
            <a:chExt cx="1187049" cy="11275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7049" cy="1127552"/>
            </a:xfrm>
            <a:custGeom>
              <a:avLst/>
              <a:gdLst/>
              <a:ahLst/>
              <a:cxnLst/>
              <a:rect r="r" b="b" t="t" l="l"/>
              <a:pathLst>
                <a:path h="1127552" w="1187049">
                  <a:moveTo>
                    <a:pt x="0" y="0"/>
                  </a:moveTo>
                  <a:lnTo>
                    <a:pt x="1187049" y="0"/>
                  </a:lnTo>
                  <a:lnTo>
                    <a:pt x="1187049" y="1127552"/>
                  </a:lnTo>
                  <a:lnTo>
                    <a:pt x="0" y="1127552"/>
                  </a:lnTo>
                  <a:close/>
                </a:path>
              </a:pathLst>
            </a:custGeom>
            <a:blipFill>
              <a:blip r:embed="rId3"/>
              <a:stretch>
                <a:fillRect l="0" t="-29006" r="0" b="-29006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484944" y="3595679"/>
            <a:ext cx="2331768" cy="3095642"/>
            <a:chOff x="0" y="0"/>
            <a:chExt cx="895626" cy="1189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5626" cy="1189028"/>
            </a:xfrm>
            <a:custGeom>
              <a:avLst/>
              <a:gdLst/>
              <a:ahLst/>
              <a:cxnLst/>
              <a:rect r="r" b="b" t="t" l="l"/>
              <a:pathLst>
                <a:path h="1189028" w="895626">
                  <a:moveTo>
                    <a:pt x="0" y="0"/>
                  </a:moveTo>
                  <a:lnTo>
                    <a:pt x="895626" y="0"/>
                  </a:lnTo>
                  <a:lnTo>
                    <a:pt x="895626" y="1189028"/>
                  </a:lnTo>
                  <a:lnTo>
                    <a:pt x="0" y="1189028"/>
                  </a:lnTo>
                  <a:close/>
                </a:path>
              </a:pathLst>
            </a:custGeom>
            <a:blipFill>
              <a:blip r:embed="rId4"/>
              <a:stretch>
                <a:fillRect l="0" t="-6493" r="0" b="-6493"/>
              </a:stretch>
            </a:blipFill>
            <a:ln w="19050" cap="sq">
              <a:solidFill>
                <a:srgbClr val="0A537E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185009" y="1266825"/>
            <a:ext cx="11682877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Suggestions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097" y="3548054"/>
            <a:ext cx="12681889" cy="460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217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Leverage Success: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-217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Identify factors behind March's high sales for replication.</a:t>
            </a:r>
          </a:p>
          <a:p>
            <a:pPr algn="l">
              <a:lnSpc>
                <a:spcPts val="4059"/>
              </a:lnSpc>
            </a:pPr>
            <a:r>
              <a:rPr lang="en-US" sz="2899" spc="-217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Target Male Customers: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-217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Implement targeted marketing campaigns to increase male order amounts.</a:t>
            </a:r>
          </a:p>
          <a:p>
            <a:pPr algn="l">
              <a:lnSpc>
                <a:spcPts val="4059"/>
              </a:lnSpc>
            </a:pPr>
            <a:r>
              <a:rPr lang="en-US" sz="2899" spc="-217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Reduce Cancellations and Returns: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-217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Minimize cancellations, refunds, and returns through quality improvement and enhanced customer support.</a:t>
            </a:r>
          </a:p>
          <a:p>
            <a:pPr algn="ctr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53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34471" cy="10287000"/>
            <a:chOff x="0" y="0"/>
            <a:chExt cx="26954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54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95498">
                  <a:moveTo>
                    <a:pt x="0" y="0"/>
                  </a:moveTo>
                  <a:lnTo>
                    <a:pt x="2695498" y="0"/>
                  </a:lnTo>
                  <a:lnTo>
                    <a:pt x="26954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7E1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2695498" cy="2661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41064" y="3873368"/>
            <a:ext cx="3738312" cy="3074075"/>
            <a:chOff x="0" y="0"/>
            <a:chExt cx="4188460" cy="3444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100" y="3810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2"/>
              <a:stretch>
                <a:fillRect l="0" t="-35247" r="0" b="-4761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0A537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8460" cy="3444240"/>
            </a:xfrm>
            <a:custGeom>
              <a:avLst/>
              <a:gdLst/>
              <a:ahLst/>
              <a:cxnLst/>
              <a:rect r="r" b="b" t="t" l="l"/>
              <a:pathLst>
                <a:path h="3444240" w="418846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BBCBB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146217" y="392081"/>
            <a:ext cx="3950552" cy="3248604"/>
            <a:chOff x="0" y="0"/>
            <a:chExt cx="4188460" cy="3444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100" y="3810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3"/>
              <a:stretch>
                <a:fillRect l="0" t="-41430" r="0" b="-4143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0A537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8460" cy="3444240"/>
            </a:xfrm>
            <a:custGeom>
              <a:avLst/>
              <a:gdLst/>
              <a:ahLst/>
              <a:cxnLst/>
              <a:rect r="r" b="b" t="t" l="l"/>
              <a:pathLst>
                <a:path h="3444240" w="418846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BBCBB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980311" y="5633439"/>
            <a:ext cx="4116457" cy="3385031"/>
            <a:chOff x="0" y="0"/>
            <a:chExt cx="4188460" cy="34442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3810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4"/>
              <a:stretch>
                <a:fillRect l="0" t="-41488" r="0" b="-4148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0A537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88460" cy="3444240"/>
            </a:xfrm>
            <a:custGeom>
              <a:avLst/>
              <a:gdLst/>
              <a:ahLst/>
              <a:cxnLst/>
              <a:rect r="r" b="b" t="t" l="l"/>
              <a:pathLst>
                <a:path h="3444240" w="418846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BBCBB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21488" y="1266825"/>
            <a:ext cx="6639428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Suggestions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1488" y="2924810"/>
            <a:ext cx="7029101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Focus on Top Ordering States:</a:t>
            </a:r>
          </a:p>
          <a:p>
            <a:pPr algn="l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Enhance customer satisfaction and loyalty in Maharashtra, Karnataka, and Uttar Pradesh.</a:t>
            </a:r>
          </a:p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Optimize Channel Performance:</a:t>
            </a:r>
          </a:p>
          <a:p>
            <a:pPr algn="l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Allocate resources based on channel contributions, with a focus on Amazon, Myntra, and Flipkart.</a:t>
            </a:r>
          </a:p>
          <a:p>
            <a:pPr algn="l">
              <a:lnSpc>
                <a:spcPts val="3220"/>
              </a:lnSpc>
            </a:pPr>
            <a:r>
              <a:rPr lang="en-US" sz="2300" spc="-172" u="sng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Foster Innovation and Agility:</a:t>
            </a:r>
          </a:p>
          <a:p>
            <a:pPr algn="l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 spc="-172">
                <a:solidFill>
                  <a:srgbClr val="0A537E"/>
                </a:solidFill>
                <a:latin typeface="Garet Light"/>
                <a:ea typeface="Garet Light"/>
                <a:cs typeface="Garet Light"/>
                <a:sym typeface="Garet Light"/>
              </a:rPr>
              <a:t>Encourage innovation, provide training, and promote data-driven decision-making.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BE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145" y="1833183"/>
            <a:ext cx="17458766" cy="7873307"/>
          </a:xfrm>
          <a:custGeom>
            <a:avLst/>
            <a:gdLst/>
            <a:ahLst/>
            <a:cxnLst/>
            <a:rect r="r" b="b" t="t" l="l"/>
            <a:pathLst>
              <a:path h="7873307" w="17458766">
                <a:moveTo>
                  <a:pt x="0" y="0"/>
                </a:moveTo>
                <a:lnTo>
                  <a:pt x="17458767" y="0"/>
                </a:lnTo>
                <a:lnTo>
                  <a:pt x="17458767" y="7873307"/>
                </a:lnTo>
                <a:lnTo>
                  <a:pt x="0" y="787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839" y="348079"/>
            <a:ext cx="12983057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Annual Report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05992" cy="10287000"/>
            <a:chOff x="0" y="0"/>
            <a:chExt cx="1027465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334" r="0" b="20334"/>
            <a:stretch>
              <a:fillRect/>
            </a:stretch>
          </p:blipFill>
          <p:spPr>
            <a:xfrm flipH="false" flipV="false">
              <a:off x="0" y="0"/>
              <a:ext cx="5137328" cy="4572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0334" r="0" b="20334"/>
            <a:stretch>
              <a:fillRect/>
            </a:stretch>
          </p:blipFill>
          <p:spPr>
            <a:xfrm flipH="false" flipV="false">
              <a:off x="5137328" y="0"/>
              <a:ext cx="5137328" cy="4572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40706"/>
            <a:stretch>
              <a:fillRect/>
            </a:stretch>
          </p:blipFill>
          <p:spPr>
            <a:xfrm flipH="false" flipV="false">
              <a:off x="0" y="4572000"/>
              <a:ext cx="5137328" cy="45720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20334" r="0" b="20334"/>
            <a:stretch>
              <a:fillRect/>
            </a:stretch>
          </p:blipFill>
          <p:spPr>
            <a:xfrm flipH="false" flipV="false">
              <a:off x="5137328" y="4572000"/>
              <a:ext cx="5137328" cy="45720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23267" r="0" b="47067"/>
            <a:stretch>
              <a:fillRect/>
            </a:stretch>
          </p:blipFill>
          <p:spPr>
            <a:xfrm flipH="false" flipV="false">
              <a:off x="0" y="9144000"/>
              <a:ext cx="10274656" cy="4572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6563679" y="2014728"/>
            <a:ext cx="2284626" cy="2284626"/>
          </a:xfrm>
          <a:custGeom>
            <a:avLst/>
            <a:gdLst/>
            <a:ahLst/>
            <a:cxnLst/>
            <a:rect r="r" b="b" t="t" l="l"/>
            <a:pathLst>
              <a:path h="2284626" w="2284626">
                <a:moveTo>
                  <a:pt x="0" y="0"/>
                </a:moveTo>
                <a:lnTo>
                  <a:pt x="2284626" y="0"/>
                </a:lnTo>
                <a:lnTo>
                  <a:pt x="2284626" y="2284626"/>
                </a:lnTo>
                <a:lnTo>
                  <a:pt x="0" y="22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31664" y="5143500"/>
            <a:ext cx="6556336" cy="5173545"/>
          </a:xfrm>
          <a:custGeom>
            <a:avLst/>
            <a:gdLst/>
            <a:ahLst/>
            <a:cxnLst/>
            <a:rect r="r" b="b" t="t" l="l"/>
            <a:pathLst>
              <a:path h="5173545" w="6556336">
                <a:moveTo>
                  <a:pt x="0" y="0"/>
                </a:moveTo>
                <a:lnTo>
                  <a:pt x="6556336" y="0"/>
                </a:lnTo>
                <a:lnTo>
                  <a:pt x="6556336" y="5173545"/>
                </a:lnTo>
                <a:lnTo>
                  <a:pt x="0" y="5173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63751" y="6539564"/>
            <a:ext cx="6354767" cy="2241500"/>
          </a:xfrm>
          <a:custGeom>
            <a:avLst/>
            <a:gdLst/>
            <a:ahLst/>
            <a:cxnLst/>
            <a:rect r="r" b="b" t="t" l="l"/>
            <a:pathLst>
              <a:path h="2241500" w="6354767">
                <a:moveTo>
                  <a:pt x="0" y="0"/>
                </a:moveTo>
                <a:lnTo>
                  <a:pt x="6354767" y="0"/>
                </a:lnTo>
                <a:lnTo>
                  <a:pt x="6354767" y="2241499"/>
                </a:lnTo>
                <a:lnTo>
                  <a:pt x="0" y="22414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263751" y="2252853"/>
            <a:ext cx="7995549" cy="247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Thank </a:t>
            </a:r>
          </a:p>
          <a:p>
            <a:pPr algn="l">
              <a:lnSpc>
                <a:spcPts val="9499"/>
              </a:lnSpc>
            </a:pPr>
            <a:r>
              <a:rPr lang="en-US" sz="9999" spc="-1189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7034" y="6914504"/>
            <a:ext cx="517735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72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Excel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5613" y="7341018"/>
            <a:ext cx="517735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72">
                <a:solidFill>
                  <a:srgbClr val="0A537E"/>
                </a:solidFill>
                <a:latin typeface="Garet"/>
                <a:ea typeface="Garet"/>
                <a:cs typeface="Garet"/>
                <a:sym typeface="Garet"/>
              </a:rPr>
              <a:t>By:-</a:t>
            </a:r>
          </a:p>
          <a:p>
            <a:pPr algn="l">
              <a:lnSpc>
                <a:spcPts val="3220"/>
              </a:lnSpc>
            </a:pPr>
            <a:r>
              <a:rPr lang="en-US" sz="2300" spc="-172">
                <a:solidFill>
                  <a:srgbClr val="0A537E"/>
                </a:solidFill>
                <a:latin typeface="Garet Bold"/>
                <a:ea typeface="Garet Bold"/>
                <a:cs typeface="Garet Bold"/>
                <a:sym typeface="Garet Bold"/>
              </a:rPr>
              <a:t>BIGYANDUTT  PANDA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DAGOFUNlcEM</dc:identifier>
  <dcterms:modified xsi:type="dcterms:W3CDTF">2011-08-01T06:04:30Z</dcterms:modified>
  <cp:revision>1</cp:revision>
  <dc:title>Green Aesthetic Scrapbook Sustainable Fashion Presentation</dc:title>
</cp:coreProperties>
</file>